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57" r:id="rId3"/>
    <p:sldId id="371" r:id="rId4"/>
    <p:sldId id="2972" r:id="rId5"/>
    <p:sldId id="2973" r:id="rId6"/>
    <p:sldId id="2977" r:id="rId7"/>
    <p:sldId id="372" r:id="rId8"/>
    <p:sldId id="2979" r:id="rId9"/>
    <p:sldId id="316" r:id="rId10"/>
    <p:sldId id="2980" r:id="rId11"/>
    <p:sldId id="326" r:id="rId12"/>
    <p:sldId id="327" r:id="rId13"/>
    <p:sldId id="2978" r:id="rId14"/>
    <p:sldId id="2976" r:id="rId15"/>
    <p:sldId id="2953" r:id="rId16"/>
    <p:sldId id="2981" r:id="rId17"/>
    <p:sldId id="346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515E6B"/>
    <a:srgbClr val="B9E5F4"/>
    <a:srgbClr val="6D91CB"/>
    <a:srgbClr val="FDBB2D"/>
    <a:srgbClr val="F1F3F5"/>
    <a:srgbClr val="778899"/>
    <a:srgbClr val="FCF09F"/>
    <a:srgbClr val="F3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6" autoAdjust="0"/>
    <p:restoredTop sz="90909" autoAdjust="0"/>
  </p:normalViewPr>
  <p:slideViewPr>
    <p:cSldViewPr snapToGrid="0">
      <p:cViewPr>
        <p:scale>
          <a:sx n="41" d="100"/>
          <a:sy n="41" d="100"/>
        </p:scale>
        <p:origin x="87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068C-43D5-4A42-888A-B76327F5D3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8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068C-43D5-4A42-888A-B76327F5D3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068C-43D5-4A42-888A-B76327F5D3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0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C068C-43D5-4A42-888A-B76327F5D3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5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FDCF82-569F-44F7-9317-C8D46F7FC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36" y="6040331"/>
            <a:ext cx="6407573" cy="5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4B35-0C95-4F9B-BFE5-AB49C50792F0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6C41-4B37-4357-9874-D594132C0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FE4B-EF28-4E7D-ACAE-857617A9E959}" type="datetimeFigureOut">
              <a:rPr lang="uk-UA" smtClean="0"/>
              <a:t>06.04.2018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9592-9B3C-458F-9C2D-1615073B5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9A4BC4F0-A61A-4E04-80D8-19E97A1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A554F7-0D56-4F44-B32D-D30A6476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F3CF661C-22F0-42B2-A0DC-9040CCD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0342D01-EE25-4DE1-BB9E-8BD932F1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DBB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82826-A64F-4E6D-B228-78B550932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9" y="255930"/>
            <a:ext cx="7406541" cy="65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4B35-0C95-4F9B-BFE5-AB49C50792F0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6C41-4B37-4357-9874-D594132C0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8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0" y="1567928"/>
            <a:ext cx="11813479" cy="1325563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2060"/>
                </a:solidFill>
              </a:rPr>
              <a:t>Група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радників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впровадження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державної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регіональної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політики</a:t>
            </a:r>
            <a:r>
              <a:rPr lang="ru-RU" sz="2000" dirty="0">
                <a:solidFill>
                  <a:srgbClr val="002060"/>
                </a:solidFill>
              </a:rPr>
              <a:t> в </a:t>
            </a:r>
            <a:r>
              <a:rPr lang="ru-RU" sz="2000" dirty="0" err="1">
                <a:solidFill>
                  <a:srgbClr val="002060"/>
                </a:solidFill>
              </a:rPr>
              <a:t>Україні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08" y="4727426"/>
            <a:ext cx="11727542" cy="702217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Олександр Дудка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sz="1600" b="1" dirty="0" err="1">
                <a:solidFill>
                  <a:srgbClr val="002060"/>
                </a:solidFill>
              </a:rPr>
              <a:t>радник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питань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комунікацій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поінформованості</a:t>
            </a:r>
            <a:r>
              <a:rPr lang="ru-RU" sz="1600" b="1" dirty="0">
                <a:solidFill>
                  <a:srgbClr val="002060"/>
                </a:solidFill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</a:rPr>
              <a:t>сфері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регіональної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політики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координатор </a:t>
            </a:r>
            <a:r>
              <a:rPr lang="ru-RU" sz="1600" b="1" dirty="0" err="1">
                <a:solidFill>
                  <a:srgbClr val="002060"/>
                </a:solidFill>
              </a:rPr>
              <a:t>Всеукраїнської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мережі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фахівців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практиків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регіонального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місцевого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розвитку</a:t>
            </a:r>
            <a:r>
              <a:rPr lang="ru-RU" sz="1600" b="1" dirty="0">
                <a:solidFill>
                  <a:srgbClr val="002060"/>
                </a:solidFill>
              </a:rPr>
              <a:t> РЕГІОНЕТ</a:t>
            </a:r>
          </a:p>
          <a:p>
            <a:r>
              <a:rPr lang="ru-RU" sz="2200" dirty="0">
                <a:solidFill>
                  <a:srgbClr val="002060"/>
                </a:solidFill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7300C0-2EFF-4F2A-9B44-9BBF4C820F8C}"/>
              </a:ext>
            </a:extLst>
          </p:cNvPr>
          <p:cNvSpPr txBox="1"/>
          <p:nvPr/>
        </p:nvSpPr>
        <p:spPr>
          <a:xfrm>
            <a:off x="0" y="65345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 Year</a:t>
            </a:r>
          </a:p>
          <a:p>
            <a:pPr algn="ctr"/>
            <a:endParaRPr lang="en-US" sz="90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1B3D135-72A4-4F4C-86C6-A0F261E78FE7}"/>
              </a:ext>
            </a:extLst>
          </p:cNvPr>
          <p:cNvSpPr txBox="1">
            <a:spLocks/>
          </p:cNvSpPr>
          <p:nvPr/>
        </p:nvSpPr>
        <p:spPr>
          <a:xfrm>
            <a:off x="145140" y="2904674"/>
            <a:ext cx="11727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dirty="0" err="1">
                <a:solidFill>
                  <a:srgbClr val="FF0000"/>
                </a:solidFill>
              </a:rPr>
              <a:t>Телеконференці</a:t>
            </a:r>
            <a:r>
              <a:rPr lang="uk-UA" dirty="0">
                <a:solidFill>
                  <a:srgbClr val="FF0000"/>
                </a:solidFill>
              </a:rPr>
              <a:t>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представників</a:t>
            </a:r>
            <a:endParaRPr lang="ru-RU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 err="1">
                <a:solidFill>
                  <a:srgbClr val="FF0000"/>
                </a:solidFill>
              </a:rPr>
              <a:t>Агенцій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регіонального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розвитку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0000"/>
                </a:solidFill>
              </a:rPr>
              <a:t>6.04.2018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B216C0-4EDC-4CF3-809B-5FE668196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" y="2794871"/>
            <a:ext cx="6553433" cy="40631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77C14C-CC66-45C4-A388-0AB29F6EB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98" y="2794872"/>
            <a:ext cx="5882854" cy="40631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986F56-5EB7-4686-8BC6-782D14AD9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24" y="194521"/>
            <a:ext cx="2621947" cy="135292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10E913-B316-4801-8C10-E9899652EA28}"/>
              </a:ext>
            </a:extLst>
          </p:cNvPr>
          <p:cNvSpPr/>
          <p:nvPr/>
        </p:nvSpPr>
        <p:spPr>
          <a:xfrm>
            <a:off x="-961292" y="1547446"/>
            <a:ext cx="14044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мережа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фахівців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практиків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регіонального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місцевого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РЕГІОНЕТ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1941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6A8F6-D673-4A10-9417-6034024F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280" y="2934792"/>
            <a:ext cx="2746408" cy="31049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E7909F-1CAD-4E7E-AE96-F9863A3E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34" y="2924945"/>
            <a:ext cx="2428167" cy="3163975"/>
          </a:xfrm>
          <a:prstGeom prst="rect">
            <a:avLst/>
          </a:prstGeom>
        </p:spPr>
      </p:pic>
      <p:sp>
        <p:nvSpPr>
          <p:cNvPr id="166925" name="Прямоугольник 14">
            <a:extLst>
              <a:ext uri="{FF2B5EF4-FFF2-40B4-BE49-F238E27FC236}">
                <a16:creationId xmlns:a16="http://schemas.microsoft.com/office/drawing/2014/main" id="{FCE50F91-9A09-4D25-81F6-AAC58E28D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731" y="7816527"/>
            <a:ext cx="8713091" cy="6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alt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ФОРМУЄМО ПЛАН ПЕРШОЧЕРГОВИХ ДІЙ</a:t>
            </a:r>
            <a:endParaRPr lang="ru-RU" altLang="ru-RU" sz="3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2">
            <a:extLst>
              <a:ext uri="{FF2B5EF4-FFF2-40B4-BE49-F238E27FC236}">
                <a16:creationId xmlns:a16="http://schemas.microsoft.com/office/drawing/2014/main" id="{A3F1B0BA-5027-48C7-897B-88E66BF18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60" y="4252053"/>
            <a:ext cx="2506881" cy="250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20">
            <a:extLst>
              <a:ext uri="{FF2B5EF4-FFF2-40B4-BE49-F238E27FC236}">
                <a16:creationId xmlns:a16="http://schemas.microsoft.com/office/drawing/2014/main" id="{5C3CB97E-E04D-46DE-8179-F41DA51F5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004" y="6309320"/>
            <a:ext cx="4021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uk-UA" altLang="ru-RU" b="1" u="sng" dirty="0">
                <a:solidFill>
                  <a:srgbClr val="1802BE"/>
                </a:solidFill>
                <a:latin typeface="Arial" panose="020B0604020202020204" pitchFamily="34" charset="0"/>
              </a:rPr>
              <a:t>Загальноукраїнська солідарність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78248B-CEA6-4E3C-B9BA-B955E4716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898" y="2955996"/>
            <a:ext cx="1935083" cy="2425159"/>
          </a:xfrm>
          <a:prstGeom prst="rect">
            <a:avLst/>
          </a:prstGeom>
        </p:spPr>
      </p:pic>
      <p:pic>
        <p:nvPicPr>
          <p:cNvPr id="23" name="Рисунок 18">
            <a:extLst>
              <a:ext uri="{FF2B5EF4-FFF2-40B4-BE49-F238E27FC236}">
                <a16:creationId xmlns:a16="http://schemas.microsoft.com/office/drawing/2014/main" id="{16C52C58-EEC8-452E-A7ED-7FB8E11B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08" y="4293096"/>
            <a:ext cx="2481056" cy="248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1">
            <a:extLst>
              <a:ext uri="{FF2B5EF4-FFF2-40B4-BE49-F238E27FC236}">
                <a16:creationId xmlns:a16="http://schemas.microsoft.com/office/drawing/2014/main" id="{055F6067-EF2F-4FDE-B815-85DA26060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9" y="6301060"/>
            <a:ext cx="387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uk-UA" altLang="ru-RU" b="1" u="sng" dirty="0">
                <a:solidFill>
                  <a:srgbClr val="1802BE"/>
                </a:solidFill>
                <a:latin typeface="Arial" panose="020B0604020202020204" pitchFamily="34" charset="0"/>
              </a:rPr>
              <a:t>Розвиток людського потенціалу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76D89CA6-4A0C-4B7D-8D51-FD400D8C8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640" y="134550"/>
            <a:ext cx="7416824" cy="103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500" b="1" dirty="0" err="1">
                <a:solidFill>
                  <a:srgbClr val="1F058D"/>
                </a:solidFill>
                <a:latin typeface="PF Square Sans Pro" panose="02000506040000020004"/>
              </a:rPr>
              <a:t>Розробка</a:t>
            </a:r>
            <a:r>
              <a:rPr lang="ru-RU" altLang="en-US" sz="2500" b="1" dirty="0">
                <a:solidFill>
                  <a:srgbClr val="1F058D"/>
                </a:solidFill>
                <a:latin typeface="PF Square Sans Pro" panose="02000506040000020004"/>
              </a:rPr>
              <a:t> </a:t>
            </a:r>
            <a:r>
              <a:rPr lang="ru-RU" altLang="en-US" sz="2500" b="1" dirty="0" err="1">
                <a:solidFill>
                  <a:srgbClr val="1F058D"/>
                </a:solidFill>
                <a:latin typeface="PF Square Sans Pro" panose="02000506040000020004"/>
              </a:rPr>
              <a:t>спільних</a:t>
            </a:r>
            <a:r>
              <a:rPr lang="ru-RU" altLang="en-US" sz="2500" b="1" dirty="0">
                <a:solidFill>
                  <a:srgbClr val="1F058D"/>
                </a:solidFill>
                <a:latin typeface="PF Square Sans Pro" panose="02000506040000020004"/>
              </a:rPr>
              <a:t> </a:t>
            </a:r>
            <a:r>
              <a:rPr lang="ru-RU" altLang="en-US" sz="2500" b="1" dirty="0" err="1">
                <a:solidFill>
                  <a:srgbClr val="1F058D"/>
                </a:solidFill>
                <a:latin typeface="PF Square Sans Pro" panose="02000506040000020004"/>
              </a:rPr>
              <a:t>загальноукраїнських</a:t>
            </a:r>
            <a:r>
              <a:rPr lang="ru-RU" altLang="en-US" sz="2500" b="1" dirty="0">
                <a:solidFill>
                  <a:srgbClr val="1F058D"/>
                </a:solidFill>
                <a:latin typeface="PF Square Sans Pro" panose="02000506040000020004"/>
              </a:rPr>
              <a:t> </a:t>
            </a:r>
            <a:r>
              <a:rPr lang="ru-RU" altLang="en-US" sz="2500" b="1" dirty="0" err="1">
                <a:solidFill>
                  <a:srgbClr val="1F058D"/>
                </a:solidFill>
                <a:latin typeface="PF Square Sans Pro" panose="02000506040000020004"/>
              </a:rPr>
              <a:t>проектів</a:t>
            </a:r>
            <a:r>
              <a:rPr lang="ru-RU" altLang="en-US" sz="2500" b="1" dirty="0">
                <a:solidFill>
                  <a:srgbClr val="1F058D"/>
                </a:solidFill>
                <a:latin typeface="PF Square Sans Pro" panose="02000506040000020004"/>
              </a:rPr>
              <a:t>:</a:t>
            </a:r>
          </a:p>
        </p:txBody>
      </p:sp>
      <p:pic>
        <p:nvPicPr>
          <p:cNvPr id="29" name="Рисунок 10">
            <a:extLst>
              <a:ext uri="{FF2B5EF4-FFF2-40B4-BE49-F238E27FC236}">
                <a16:creationId xmlns:a16="http://schemas.microsoft.com/office/drawing/2014/main" id="{A22E15D5-5319-45CA-A1E6-8EFBECB1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50" y="620689"/>
            <a:ext cx="2529342" cy="25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13">
            <a:extLst>
              <a:ext uri="{FF2B5EF4-FFF2-40B4-BE49-F238E27FC236}">
                <a16:creationId xmlns:a16="http://schemas.microsoft.com/office/drawing/2014/main" id="{F513A3FA-7BA1-4569-B897-86605722A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2572842"/>
            <a:ext cx="425132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uk-UA" altLang="ru-RU" b="1" u="sng" dirty="0">
                <a:solidFill>
                  <a:srgbClr val="1802B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Інноваційна економіка та інвестиції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31" name="Рисунок 8">
            <a:extLst>
              <a:ext uri="{FF2B5EF4-FFF2-40B4-BE49-F238E27FC236}">
                <a16:creationId xmlns:a16="http://schemas.microsoft.com/office/drawing/2014/main" id="{2CB49DFD-BE9A-4CCC-BA9C-6376E79D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620689"/>
            <a:ext cx="2529341" cy="25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14">
            <a:extLst>
              <a:ext uri="{FF2B5EF4-FFF2-40B4-BE49-F238E27FC236}">
                <a16:creationId xmlns:a16="http://schemas.microsoft.com/office/drawing/2014/main" id="{B0C5A020-ACD6-405E-8F61-AB00D6F5C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711" y="2557990"/>
            <a:ext cx="2487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uk-UA" altLang="ru-RU" b="1" u="sng" dirty="0">
                <a:solidFill>
                  <a:srgbClr val="1802BE"/>
                </a:solidFill>
                <a:latin typeface="Arial" panose="020B0604020202020204" pitchFamily="34" charset="0"/>
              </a:rPr>
              <a:t>Сільський розвиток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34" name="Объект 4">
            <a:extLst>
              <a:ext uri="{FF2B5EF4-FFF2-40B4-BE49-F238E27FC236}">
                <a16:creationId xmlns:a16="http://schemas.microsoft.com/office/drawing/2014/main" id="{3B1F0BC1-EDF0-44ED-AA05-2DD2743D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3230" y="689072"/>
            <a:ext cx="2598520" cy="2451897"/>
          </a:xfrm>
          <a:prstGeom prst="rect">
            <a:avLst/>
          </a:prstGeom>
        </p:spPr>
      </p:pic>
      <p:sp>
        <p:nvSpPr>
          <p:cNvPr id="35" name="Прямоугольник 16">
            <a:extLst>
              <a:ext uri="{FF2B5EF4-FFF2-40B4-BE49-F238E27FC236}">
                <a16:creationId xmlns:a16="http://schemas.microsoft.com/office/drawing/2014/main" id="{B9579514-1CCF-44A9-9BCF-4777F23F9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4233" y="2564905"/>
            <a:ext cx="2238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uk-UA" altLang="ru-RU" b="1" u="sng" dirty="0">
                <a:solidFill>
                  <a:srgbClr val="1802BE"/>
                </a:solidFill>
                <a:latin typeface="Arial" panose="020B0604020202020204" pitchFamily="34" charset="0"/>
              </a:rPr>
              <a:t>Розвиток туризму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6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ACEDC-21A7-4F38-8C39-E61C45CC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DFC233-04AD-458B-8ACC-D51176736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E18184-A33A-4BEE-93EA-310B6F6597DF}"/>
              </a:ext>
            </a:extLst>
          </p:cNvPr>
          <p:cNvSpPr/>
          <p:nvPr/>
        </p:nvSpPr>
        <p:spPr>
          <a:xfrm>
            <a:off x="0" y="-10620"/>
            <a:ext cx="12192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Станьте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учасниками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Всеукраїнської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регіонального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РЕГІОНЕТ: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http://www.regionet.org.ua/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A8408-0BFB-4998-BBD3-8A5147BD7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838200"/>
            <a:ext cx="8833784" cy="645795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2F987C-FA9A-4333-A4AC-F2506AE6C896}"/>
              </a:ext>
            </a:extLst>
          </p:cNvPr>
          <p:cNvSpPr/>
          <p:nvPr/>
        </p:nvSpPr>
        <p:spPr>
          <a:xfrm>
            <a:off x="239203" y="908177"/>
            <a:ext cx="7313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Створюйте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разом з РЕГІОНЕТ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загальноукраїнські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8717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B45781-FC35-437C-A93A-2FBC0A5EB337}"/>
              </a:ext>
            </a:extLst>
          </p:cNvPr>
          <p:cNvSpPr/>
          <p:nvPr/>
        </p:nvSpPr>
        <p:spPr>
          <a:xfrm>
            <a:off x="0" y="266279"/>
            <a:ext cx="12191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3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ПИТАННЯ ДЛЯ РОЗГЛЯДУ ПІД ЧАС ТЕЛЕКОНФЕРЕНЦІЇ</a:t>
            </a:r>
            <a:endParaRPr lang="ru-RU" sz="33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C16943-7A1E-442B-84B1-70B207647647}"/>
              </a:ext>
            </a:extLst>
          </p:cNvPr>
          <p:cNvSpPr/>
          <p:nvPr/>
        </p:nvSpPr>
        <p:spPr>
          <a:xfrm>
            <a:off x="464458" y="1374275"/>
            <a:ext cx="10958286" cy="556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 АРР – формування агенціями регіонального розвитку партнерської мережі ЗМІ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Участь представників АРР в Конкурсній комісії і Оргкомітеті Конкурсу публікацій, що ґрунтуються на матеріалах, підготовлених за участі провідних фахівців Групи радників з впровадження державної регіональної політики в Україні Програми «</a:t>
            </a:r>
            <a:r>
              <a:rPr lang="en-US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U-LEAD </a:t>
            </a: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 Європою»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АРР і РЕГІОНЕТ – новий формат співпраці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Можливості співпраці з Центром державно-приватного партнерства УАРОР</a:t>
            </a:r>
          </a:p>
        </p:txBody>
      </p:sp>
    </p:spTree>
    <p:extLst>
      <p:ext uri="{BB962C8B-B14F-4D97-AF65-F5344CB8AC3E}">
        <p14:creationId xmlns:p14="http://schemas.microsoft.com/office/powerpoint/2010/main" val="153095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DF65DA-71B0-4D9F-9B40-CD30C60F6F82}"/>
              </a:ext>
            </a:extLst>
          </p:cNvPr>
          <p:cNvSpPr/>
          <p:nvPr/>
        </p:nvSpPr>
        <p:spPr>
          <a:xfrm>
            <a:off x="1524001" y="0"/>
            <a:ext cx="92503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latin typeface="Calibri (Основной текст)"/>
            </a:endParaRPr>
          </a:p>
        </p:txBody>
      </p:sp>
      <p:pic>
        <p:nvPicPr>
          <p:cNvPr id="81923" name="Picture 13" descr="http://www.airplane-pictures.net/images/uploaded-images/2012-10/5/241359.jpg">
            <a:extLst>
              <a:ext uri="{FF2B5EF4-FFF2-40B4-BE49-F238E27FC236}">
                <a16:creationId xmlns:a16="http://schemas.microsoft.com/office/drawing/2014/main" id="{37A7A425-F9D3-4C09-B018-AC43F0217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8"/>
          <a:stretch>
            <a:fillRect/>
          </a:stretch>
        </p:blipFill>
        <p:spPr bwMode="auto">
          <a:xfrm>
            <a:off x="1508126" y="-15875"/>
            <a:ext cx="9261475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8" descr="http://www.musiad.us/wp-content/uploads/2014/01/invest_in_turkey.png">
            <a:extLst>
              <a:ext uri="{FF2B5EF4-FFF2-40B4-BE49-F238E27FC236}">
                <a16:creationId xmlns:a16="http://schemas.microsoft.com/office/drawing/2014/main" id="{DD4165ED-AE3D-4759-AD6A-B85D4B26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93663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15" descr="http://www.arup.com/~/media/Images/Projects/S/Strait_Road_Tunnel/Strait%20Road%20Tunnel2_900x600.ashx?mh=800&amp;mw=1000">
            <a:extLst>
              <a:ext uri="{FF2B5EF4-FFF2-40B4-BE49-F238E27FC236}">
                <a16:creationId xmlns:a16="http://schemas.microsoft.com/office/drawing/2014/main" id="{E8BAF57A-6DD5-4642-9DBF-5B8BF737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6"/>
          <a:stretch>
            <a:fillRect/>
          </a:stretch>
        </p:blipFill>
        <p:spPr bwMode="auto">
          <a:xfrm>
            <a:off x="6908800" y="3886200"/>
            <a:ext cx="3860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17" descr="http://www.rees.com/sites/default/files/project-images/Anadolu1.jpg">
            <a:extLst>
              <a:ext uri="{FF2B5EF4-FFF2-40B4-BE49-F238E27FC236}">
                <a16:creationId xmlns:a16="http://schemas.microsoft.com/office/drawing/2014/main" id="{D30004A8-BD45-4430-87BD-4F28F37F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/>
          <a:stretch>
            <a:fillRect/>
          </a:stretch>
        </p:blipFill>
        <p:spPr bwMode="auto">
          <a:xfrm>
            <a:off x="1506538" y="3886200"/>
            <a:ext cx="61277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Прямоугольник 5">
            <a:extLst>
              <a:ext uri="{FF2B5EF4-FFF2-40B4-BE49-F238E27FC236}">
                <a16:creationId xmlns:a16="http://schemas.microsoft.com/office/drawing/2014/main" id="{71DBD29A-BF33-4A35-9763-58C686872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1" y="6470650"/>
            <a:ext cx="24495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Calibri (Основной текст)"/>
              </a:rPr>
              <a:t>Anadolu Medical Center</a:t>
            </a:r>
            <a:endParaRPr lang="uk-UA" altLang="ru-RU" sz="1800">
              <a:solidFill>
                <a:schemeClr val="bg1"/>
              </a:solidFill>
              <a:latin typeface="Calibri (Основной текст)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C57A32-15A6-469A-B025-C524A729DEA8}"/>
              </a:ext>
            </a:extLst>
          </p:cNvPr>
          <p:cNvSpPr/>
          <p:nvPr/>
        </p:nvSpPr>
        <p:spPr>
          <a:xfrm>
            <a:off x="6161088" y="169863"/>
            <a:ext cx="45577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750" dirty="0">
                <a:solidFill>
                  <a:schemeClr val="bg1"/>
                </a:solidFill>
                <a:latin typeface="Calibri (Основной текст)"/>
              </a:rPr>
              <a:t>Іноземні інвестиції: </a:t>
            </a:r>
            <a:r>
              <a:rPr lang="en-US" sz="1750" dirty="0">
                <a:solidFill>
                  <a:schemeClr val="bg1"/>
                </a:solidFill>
                <a:latin typeface="Calibri (Основной текст)"/>
              </a:rPr>
              <a:t> $135 </a:t>
            </a:r>
            <a:r>
              <a:rPr lang="uk-UA" sz="1750" dirty="0" err="1">
                <a:solidFill>
                  <a:schemeClr val="bg1"/>
                </a:solidFill>
                <a:latin typeface="Calibri (Основной текст)"/>
              </a:rPr>
              <a:t>млрд</a:t>
            </a:r>
            <a:r>
              <a:rPr lang="uk-UA" sz="1750" dirty="0">
                <a:solidFill>
                  <a:schemeClr val="bg1"/>
                </a:solidFill>
                <a:latin typeface="Calibri (Основной текст)"/>
              </a:rPr>
              <a:t> за 10 років</a:t>
            </a:r>
          </a:p>
          <a:p>
            <a:pPr>
              <a:defRPr/>
            </a:pPr>
            <a:r>
              <a:rPr lang="uk-UA" sz="1750" dirty="0">
                <a:solidFill>
                  <a:schemeClr val="bg1"/>
                </a:solidFill>
                <a:latin typeface="Calibri (Основной текст)"/>
              </a:rPr>
              <a:t>Щорічне зростання ВВП: на 5% </a:t>
            </a:r>
          </a:p>
        </p:txBody>
      </p:sp>
      <p:sp>
        <p:nvSpPr>
          <p:cNvPr id="81929" name="Прямоугольник 8">
            <a:extLst>
              <a:ext uri="{FF2B5EF4-FFF2-40B4-BE49-F238E27FC236}">
                <a16:creationId xmlns:a16="http://schemas.microsoft.com/office/drawing/2014/main" id="{DF5819A7-F555-480D-B862-0F9DD21A2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88" y="6470650"/>
            <a:ext cx="2502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latin typeface="Calibri (Основной текст)"/>
              </a:rPr>
              <a:t>Tunnel Under Bosphorus</a:t>
            </a:r>
            <a:endParaRPr lang="uk-UA" altLang="ru-RU" sz="1800"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76697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звернутая стрелка 7">
            <a:extLst>
              <a:ext uri="{FF2B5EF4-FFF2-40B4-BE49-F238E27FC236}">
                <a16:creationId xmlns:a16="http://schemas.microsoft.com/office/drawing/2014/main" id="{8B9B9AE4-45C7-4A66-A483-4FF04FFD731F}"/>
              </a:ext>
            </a:extLst>
          </p:cNvPr>
          <p:cNvSpPr/>
          <p:nvPr/>
        </p:nvSpPr>
        <p:spPr>
          <a:xfrm rot="5225736">
            <a:off x="8759032" y="2053432"/>
            <a:ext cx="1747838" cy="1368425"/>
          </a:xfrm>
          <a:prstGeom prst="uturnArrow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2947" name="Picture 2">
            <a:extLst>
              <a:ext uri="{FF2B5EF4-FFF2-40B4-BE49-F238E27FC236}">
                <a16:creationId xmlns:a16="http://schemas.microsoft.com/office/drawing/2014/main" id="{1C714074-230A-4F42-938E-B99E71BA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67138"/>
            <a:ext cx="45720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id="{9A4B426D-7D17-4951-B8E2-CD7935308177}"/>
              </a:ext>
            </a:extLst>
          </p:cNvPr>
          <p:cNvSpPr/>
          <p:nvPr/>
        </p:nvSpPr>
        <p:spPr>
          <a:xfrm>
            <a:off x="1992313" y="1630363"/>
            <a:ext cx="1790700" cy="792162"/>
          </a:xfrm>
          <a:prstGeom prst="homePlate">
            <a:avLst/>
          </a:prstGeom>
          <a:solidFill>
            <a:srgbClr val="C00000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ЦіЛЬ</a:t>
            </a:r>
            <a:endParaRPr lang="ru-RU" b="1" dirty="0"/>
          </a:p>
        </p:txBody>
      </p:sp>
      <p:sp>
        <p:nvSpPr>
          <p:cNvPr id="7" name="Нашивка 6">
            <a:extLst>
              <a:ext uri="{FF2B5EF4-FFF2-40B4-BE49-F238E27FC236}">
                <a16:creationId xmlns:a16="http://schemas.microsoft.com/office/drawing/2014/main" id="{FA3E6C11-DB02-4061-97E1-08DE6817C69A}"/>
              </a:ext>
            </a:extLst>
          </p:cNvPr>
          <p:cNvSpPr/>
          <p:nvPr/>
        </p:nvSpPr>
        <p:spPr>
          <a:xfrm>
            <a:off x="3616325" y="1631951"/>
            <a:ext cx="2089150" cy="792163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БЮДЖЕТ</a:t>
            </a:r>
          </a:p>
        </p:txBody>
      </p:sp>
      <p:sp>
        <p:nvSpPr>
          <p:cNvPr id="9" name="Нашивка 8">
            <a:extLst>
              <a:ext uri="{FF2B5EF4-FFF2-40B4-BE49-F238E27FC236}">
                <a16:creationId xmlns:a16="http://schemas.microsoft.com/office/drawing/2014/main" id="{0DF684E8-DA86-49CE-B499-B2D2E8A403F6}"/>
              </a:ext>
            </a:extLst>
          </p:cNvPr>
          <p:cNvSpPr/>
          <p:nvPr/>
        </p:nvSpPr>
        <p:spPr>
          <a:xfrm>
            <a:off x="5538789" y="1631951"/>
            <a:ext cx="2452687" cy="792163"/>
          </a:xfrm>
          <a:prstGeom prst="chevron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БУДІВЛІ</a:t>
            </a:r>
          </a:p>
        </p:txBody>
      </p:sp>
      <p:sp>
        <p:nvSpPr>
          <p:cNvPr id="10" name="Нашивка 9">
            <a:extLst>
              <a:ext uri="{FF2B5EF4-FFF2-40B4-BE49-F238E27FC236}">
                <a16:creationId xmlns:a16="http://schemas.microsoft.com/office/drawing/2014/main" id="{455CA4E5-DED7-459A-BAAF-8924CA911BFF}"/>
              </a:ext>
            </a:extLst>
          </p:cNvPr>
          <p:cNvSpPr/>
          <p:nvPr/>
        </p:nvSpPr>
        <p:spPr>
          <a:xfrm>
            <a:off x="7824788" y="1631951"/>
            <a:ext cx="2087562" cy="792163"/>
          </a:xfrm>
          <a:prstGeom prst="chevron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ОБЛАД-НАННЯ</a:t>
            </a:r>
          </a:p>
        </p:txBody>
      </p:sp>
      <p:sp>
        <p:nvSpPr>
          <p:cNvPr id="13" name="Нашивка 12">
            <a:extLst>
              <a:ext uri="{FF2B5EF4-FFF2-40B4-BE49-F238E27FC236}">
                <a16:creationId xmlns:a16="http://schemas.microsoft.com/office/drawing/2014/main" id="{D7A2F3D6-2AB8-4A05-8057-EB51F43151D6}"/>
              </a:ext>
            </a:extLst>
          </p:cNvPr>
          <p:cNvSpPr/>
          <p:nvPr/>
        </p:nvSpPr>
        <p:spPr>
          <a:xfrm rot="10800000">
            <a:off x="5462588" y="2852738"/>
            <a:ext cx="2087562" cy="792162"/>
          </a:xfrm>
          <a:prstGeom prst="chevron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>
            <a:extLst>
              <a:ext uri="{FF2B5EF4-FFF2-40B4-BE49-F238E27FC236}">
                <a16:creationId xmlns:a16="http://schemas.microsoft.com/office/drawing/2014/main" id="{82AAE23B-7E71-4D25-B917-18E819D2502F}"/>
              </a:ext>
            </a:extLst>
          </p:cNvPr>
          <p:cNvSpPr/>
          <p:nvPr/>
        </p:nvSpPr>
        <p:spPr>
          <a:xfrm rot="10800000">
            <a:off x="7419975" y="2852738"/>
            <a:ext cx="2089150" cy="792162"/>
          </a:xfrm>
          <a:prstGeom prst="chevron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ашивка 14">
            <a:extLst>
              <a:ext uri="{FF2B5EF4-FFF2-40B4-BE49-F238E27FC236}">
                <a16:creationId xmlns:a16="http://schemas.microsoft.com/office/drawing/2014/main" id="{E579438D-1EFE-4457-B4BA-B6B1BF4BB53F}"/>
              </a:ext>
            </a:extLst>
          </p:cNvPr>
          <p:cNvSpPr/>
          <p:nvPr/>
        </p:nvSpPr>
        <p:spPr>
          <a:xfrm rot="10800000">
            <a:off x="3503613" y="2852738"/>
            <a:ext cx="2087562" cy="79216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2955" name="TextBox 10">
            <a:extLst>
              <a:ext uri="{FF2B5EF4-FFF2-40B4-BE49-F238E27FC236}">
                <a16:creationId xmlns:a16="http://schemas.microsoft.com/office/drawing/2014/main" id="{7B7375A5-53E4-41D3-AB7C-A29CD553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398" y="2925764"/>
            <a:ext cx="1337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БІЗНЕС-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ПРОЦЕСИ</a:t>
            </a:r>
          </a:p>
        </p:txBody>
      </p:sp>
      <p:sp>
        <p:nvSpPr>
          <p:cNvPr id="82956" name="TextBox 15">
            <a:extLst>
              <a:ext uri="{FF2B5EF4-FFF2-40B4-BE49-F238E27FC236}">
                <a16:creationId xmlns:a16="http://schemas.microsoft.com/office/drawing/2014/main" id="{2BC233C9-A55F-4D90-BE55-A146F254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3063875"/>
            <a:ext cx="1492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ПЕРСОНАЛ</a:t>
            </a:r>
          </a:p>
        </p:txBody>
      </p:sp>
      <p:sp>
        <p:nvSpPr>
          <p:cNvPr id="82957" name="TextBox 16">
            <a:extLst>
              <a:ext uri="{FF2B5EF4-FFF2-40B4-BE49-F238E27FC236}">
                <a16:creationId xmlns:a16="http://schemas.microsoft.com/office/drawing/2014/main" id="{6AA7D111-AD6A-4F03-B8D9-4BD4408D8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3068638"/>
            <a:ext cx="1466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КОНТРОЛЬ</a:t>
            </a:r>
          </a:p>
        </p:txBody>
      </p:sp>
      <p:sp>
        <p:nvSpPr>
          <p:cNvPr id="82958" name="Прямоугольник 17">
            <a:extLst>
              <a:ext uri="{FF2B5EF4-FFF2-40B4-BE49-F238E27FC236}">
                <a16:creationId xmlns:a16="http://schemas.microsoft.com/office/drawing/2014/main" id="{43138BAB-07EB-495B-A764-AF8B9E756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44451"/>
            <a:ext cx="9145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</a:rPr>
              <a:t>Реалізація проектів регіонального розвитку на умовах державно-приватного партнерства</a:t>
            </a:r>
            <a:endParaRPr lang="uk-UA" altLang="ru-RU" sz="24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40EBF3-E32D-4892-BBD9-5558F313DE42}"/>
              </a:ext>
            </a:extLst>
          </p:cNvPr>
          <p:cNvSpPr txBox="1"/>
          <p:nvPr/>
        </p:nvSpPr>
        <p:spPr>
          <a:xfrm>
            <a:off x="5008563" y="4206876"/>
            <a:ext cx="5668962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80000"/>
                </a:solidFill>
              </a:rPr>
              <a:t>СФЕРИ ВІДПОВІДАЛЬНОСТІ ДЕРЖАВИ</a:t>
            </a:r>
          </a:p>
          <a:p>
            <a:pPr marL="800100" indent="-285750">
              <a:buFont typeface="Arial" panose="020B0604020202020204" pitchFamily="34" charset="0"/>
              <a:buChar char="•"/>
              <a:defRPr/>
            </a:pPr>
            <a:r>
              <a:rPr lang="ru-RU" sz="2200" b="1" dirty="0" err="1">
                <a:solidFill>
                  <a:srgbClr val="C80000"/>
                </a:solidFill>
              </a:rPr>
              <a:t>Безпека</a:t>
            </a:r>
            <a:r>
              <a:rPr lang="ru-RU" sz="2200" b="1" dirty="0">
                <a:solidFill>
                  <a:srgbClr val="C80000"/>
                </a:solidFill>
              </a:rPr>
              <a:t> і правопорядок</a:t>
            </a:r>
          </a:p>
          <a:p>
            <a:pPr marL="800100" indent="-285750">
              <a:buFont typeface="Arial" panose="020B0604020202020204" pitchFamily="34" charset="0"/>
              <a:buChar char="•"/>
              <a:defRPr/>
            </a:pPr>
            <a:r>
              <a:rPr lang="ru-RU" sz="2200" b="1" dirty="0" err="1">
                <a:solidFill>
                  <a:srgbClr val="C80000"/>
                </a:solidFill>
              </a:rPr>
              <a:t>Держуправління</a:t>
            </a:r>
            <a:endParaRPr lang="ru-RU" sz="2200" b="1" dirty="0">
              <a:solidFill>
                <a:srgbClr val="C80000"/>
              </a:solidFill>
            </a:endParaRPr>
          </a:p>
          <a:p>
            <a:pPr marL="800100" indent="-285750">
              <a:buFont typeface="Arial" panose="020B0604020202020204" pitchFamily="34" charset="0"/>
              <a:buChar char="•"/>
              <a:defRPr/>
            </a:pPr>
            <a:r>
              <a:rPr lang="ru-RU" sz="2200" b="1" u="sng" dirty="0" err="1">
                <a:solidFill>
                  <a:srgbClr val="C80000"/>
                </a:solidFill>
              </a:rPr>
              <a:t>Життєзабезпечення</a:t>
            </a:r>
            <a:endParaRPr lang="ru-RU" sz="2200" b="1" u="sng" dirty="0">
              <a:solidFill>
                <a:srgbClr val="C80000"/>
              </a:solidFill>
            </a:endParaRPr>
          </a:p>
          <a:p>
            <a:pPr marL="800100" indent="-285750">
              <a:buFont typeface="Arial" panose="020B0604020202020204" pitchFamily="34" charset="0"/>
              <a:buChar char="•"/>
              <a:defRPr/>
            </a:pPr>
            <a:r>
              <a:rPr lang="ru-RU" sz="2200" b="1" dirty="0" err="1">
                <a:solidFill>
                  <a:srgbClr val="C80000"/>
                </a:solidFill>
              </a:rPr>
              <a:t>Здоров'я</a:t>
            </a:r>
            <a:endParaRPr lang="ru-RU" sz="2200" b="1" dirty="0">
              <a:solidFill>
                <a:srgbClr val="C80000"/>
              </a:solidFill>
            </a:endParaRPr>
          </a:p>
          <a:p>
            <a:pPr marL="800100" indent="-285750">
              <a:buFont typeface="Arial" panose="020B0604020202020204" pitchFamily="34" charset="0"/>
              <a:buChar char="•"/>
              <a:defRPr/>
            </a:pPr>
            <a:r>
              <a:rPr lang="ru-RU" sz="2200" b="1" dirty="0" err="1">
                <a:solidFill>
                  <a:srgbClr val="C80000"/>
                </a:solidFill>
              </a:rPr>
              <a:t>Знання</a:t>
            </a:r>
            <a:endParaRPr lang="ru-RU" sz="2200" b="1" dirty="0">
              <a:solidFill>
                <a:srgbClr val="C80000"/>
              </a:solidFill>
            </a:endParaRPr>
          </a:p>
          <a:p>
            <a:pPr marL="800100" indent="-285750">
              <a:buFont typeface="Arial" panose="020B0604020202020204" pitchFamily="34" charset="0"/>
              <a:buChar char="•"/>
              <a:defRPr/>
            </a:pPr>
            <a:r>
              <a:rPr lang="ru-RU" sz="2200" b="1" dirty="0" err="1">
                <a:solidFill>
                  <a:srgbClr val="C80000"/>
                </a:solidFill>
              </a:rPr>
              <a:t>Мобільність</a:t>
            </a:r>
            <a:endParaRPr lang="ru-RU" sz="2200" b="1" dirty="0">
              <a:solidFill>
                <a:srgbClr val="C80000"/>
              </a:solidFill>
            </a:endParaRPr>
          </a:p>
        </p:txBody>
      </p:sp>
      <p:sp>
        <p:nvSpPr>
          <p:cNvPr id="82960" name="Прямоугольник 1">
            <a:extLst>
              <a:ext uri="{FF2B5EF4-FFF2-40B4-BE49-F238E27FC236}">
                <a16:creationId xmlns:a16="http://schemas.microsoft.com/office/drawing/2014/main" id="{1183DA5E-9CC7-4FF1-843D-660EEAD4D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6453189"/>
            <a:ext cx="14024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  <a:latin typeface="Arial" panose="020B0604020202020204" pitchFamily="34" charset="0"/>
              </a:rPr>
              <a:t>Держава</a:t>
            </a:r>
            <a:endParaRPr lang="uk-UA" altLang="ru-RU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961" name="Прямоугольник 19">
            <a:extLst>
              <a:ext uri="{FF2B5EF4-FFF2-40B4-BE49-F238E27FC236}">
                <a16:creationId xmlns:a16="http://schemas.microsoft.com/office/drawing/2014/main" id="{B73183EB-B22F-4398-80C0-BE6CFFB4E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5" y="6453189"/>
            <a:ext cx="10866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  <a:latin typeface="Arial" panose="020B0604020202020204" pitchFamily="34" charset="0"/>
              </a:rPr>
              <a:t>Б</a:t>
            </a:r>
            <a:r>
              <a:rPr lang="uk-UA" altLang="ru-RU" sz="2200" b="1">
                <a:solidFill>
                  <a:schemeClr val="bg1"/>
                </a:solidFill>
                <a:latin typeface="Arial" panose="020B0604020202020204" pitchFamily="34" charset="0"/>
              </a:rPr>
              <a:t>і</a:t>
            </a:r>
            <a:r>
              <a:rPr lang="ru-RU" altLang="ru-RU" sz="2200" b="1">
                <a:solidFill>
                  <a:schemeClr val="bg1"/>
                </a:solidFill>
                <a:latin typeface="Arial" panose="020B0604020202020204" pitchFamily="34" charset="0"/>
              </a:rPr>
              <a:t>знес</a:t>
            </a:r>
            <a:endParaRPr lang="uk-UA" altLang="ru-RU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962" name="Прямоугольник 20">
            <a:extLst>
              <a:ext uri="{FF2B5EF4-FFF2-40B4-BE49-F238E27FC236}">
                <a16:creationId xmlns:a16="http://schemas.microsoft.com/office/drawing/2014/main" id="{1101AC84-1481-4C16-AB92-2459A7F24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1" y="2420938"/>
            <a:ext cx="8429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Arial" panose="020B0604020202020204" pitchFamily="34" charset="0"/>
              </a:rPr>
              <a:t>ОМС</a:t>
            </a:r>
            <a:endParaRPr lang="uk-UA" altLang="ru-RU" sz="2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963" name="Прямоугольник 21">
            <a:extLst>
              <a:ext uri="{FF2B5EF4-FFF2-40B4-BE49-F238E27FC236}">
                <a16:creationId xmlns:a16="http://schemas.microsoft.com/office/drawing/2014/main" id="{95219E7B-DB4F-45D8-8465-91530BF2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2349501"/>
            <a:ext cx="10866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9A46"/>
                </a:solidFill>
                <a:latin typeface="Arial" panose="020B0604020202020204" pitchFamily="34" charset="0"/>
              </a:rPr>
              <a:t>Б</a:t>
            </a:r>
            <a:r>
              <a:rPr lang="uk-UA" altLang="ru-RU" sz="2200" b="1">
                <a:solidFill>
                  <a:srgbClr val="009A46"/>
                </a:solidFill>
                <a:latin typeface="Arial" panose="020B0604020202020204" pitchFamily="34" charset="0"/>
              </a:rPr>
              <a:t>і</a:t>
            </a:r>
            <a:r>
              <a:rPr lang="ru-RU" altLang="ru-RU" sz="2200" b="1">
                <a:solidFill>
                  <a:srgbClr val="009A46"/>
                </a:solidFill>
                <a:latin typeface="Arial" panose="020B0604020202020204" pitchFamily="34" charset="0"/>
              </a:rPr>
              <a:t>знес</a:t>
            </a:r>
            <a:endParaRPr lang="uk-UA" altLang="ru-RU" sz="2200">
              <a:solidFill>
                <a:srgbClr val="009A4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2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BBFBB-A5FD-4D5C-8834-CCFA8D05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4F323-3049-4793-96A4-02640A14A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5529C4-217A-4F5B-8FBD-79322F2C063E}"/>
              </a:ext>
            </a:extLst>
          </p:cNvPr>
          <p:cNvSpPr/>
          <p:nvPr/>
        </p:nvSpPr>
        <p:spPr>
          <a:xfrm>
            <a:off x="480647" y="2555962"/>
            <a:ext cx="112307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Надсилайте пропозиції щодо напрямків,</a:t>
            </a:r>
          </a:p>
          <a:p>
            <a:pPr algn="ctr">
              <a:spcAft>
                <a:spcPts val="0"/>
              </a:spcAft>
            </a:pPr>
            <a:r>
              <a:rPr lang="uk-UA" sz="44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якими Ви пропонуєте організувати співпрацю з ЦДПП УАРОР</a:t>
            </a:r>
            <a:endParaRPr lang="ru-RU" sz="44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D33255-72A2-4231-B6AD-4FD3ECA4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8" y="209916"/>
            <a:ext cx="9686925" cy="2124075"/>
          </a:xfrm>
          <a:prstGeom prst="rect">
            <a:avLst/>
          </a:prstGeom>
        </p:spPr>
      </p:pic>
      <p:pic>
        <p:nvPicPr>
          <p:cNvPr id="6" name="Рисунок 3" descr="D:\!daa2008\!                       REGIONET\!    REGIONET all Data\Logo&amp;Website\logo-REGIONET-frame_1.jpg">
            <a:extLst>
              <a:ext uri="{FF2B5EF4-FFF2-40B4-BE49-F238E27FC236}">
                <a16:creationId xmlns:a16="http://schemas.microsoft.com/office/drawing/2014/main" id="{9761AD3F-BA45-4A2F-82A2-02D0E0C4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02" y="4903787"/>
            <a:ext cx="28082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4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 descr="D:\!daa2008\!                       REGIONET\!    REGIONET all Data\Logo&amp;Website\logo-REGIONET-frame_1.jpg">
            <a:extLst>
              <a:ext uri="{FF2B5EF4-FFF2-40B4-BE49-F238E27FC236}">
                <a16:creationId xmlns:a16="http://schemas.microsoft.com/office/drawing/2014/main" id="{F0850964-CCFB-432A-A2BF-A93C1869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-38100"/>
            <a:ext cx="28082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Рисунок 2">
            <a:extLst>
              <a:ext uri="{FF2B5EF4-FFF2-40B4-BE49-F238E27FC236}">
                <a16:creationId xmlns:a16="http://schemas.microsoft.com/office/drawing/2014/main" id="{DAA103E6-C01E-4613-AC1B-634A32402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4" y="3284539"/>
            <a:ext cx="67341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Прямоугольник 6">
            <a:extLst>
              <a:ext uri="{FF2B5EF4-FFF2-40B4-BE49-F238E27FC236}">
                <a16:creationId xmlns:a16="http://schemas.microsoft.com/office/drawing/2014/main" id="{92C62860-075C-4182-AE42-FAAEA28DC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1449389"/>
            <a:ext cx="8210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31925" indent="-1431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300" b="1">
                <a:solidFill>
                  <a:srgbClr val="0000CC"/>
                </a:solidFill>
                <a:latin typeface="Arial" panose="020B0604020202020204" pitchFamily="34" charset="0"/>
              </a:rPr>
              <a:t>Мрій про майбутнє, але кожного дня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300" b="1">
                <a:solidFill>
                  <a:srgbClr val="0000CC"/>
                </a:solidFill>
                <a:latin typeface="Arial" panose="020B0604020202020204" pitchFamily="34" charset="0"/>
              </a:rPr>
              <a:t>роби що можеш,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300" b="1">
                <a:solidFill>
                  <a:srgbClr val="0000CC"/>
                </a:solidFill>
                <a:latin typeface="Arial" panose="020B0604020202020204" pitchFamily="34" charset="0"/>
              </a:rPr>
              <a:t>		з тим що маєш,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300" b="1">
                <a:solidFill>
                  <a:srgbClr val="0000CC"/>
                </a:solidFill>
                <a:latin typeface="Arial" panose="020B0604020202020204" pitchFamily="34" charset="0"/>
              </a:rPr>
              <a:t>					там де ти є!</a:t>
            </a:r>
          </a:p>
        </p:txBody>
      </p:sp>
      <p:sp>
        <p:nvSpPr>
          <p:cNvPr id="40965" name="Прямоугольник 1">
            <a:extLst>
              <a:ext uri="{FF2B5EF4-FFF2-40B4-BE49-F238E27FC236}">
                <a16:creationId xmlns:a16="http://schemas.microsoft.com/office/drawing/2014/main" id="{02D0B1A6-0A50-4BB0-8B0F-9E3656A0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1" y="620713"/>
            <a:ext cx="3540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CC"/>
                </a:solidFill>
                <a:latin typeface="Arial" panose="020B0604020202020204" pitchFamily="34" charset="0"/>
              </a:rPr>
              <a:t>Наш принцип: </a:t>
            </a:r>
            <a:endParaRPr lang="ru-RU" altLang="ru-RU" sz="3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0" y="1567928"/>
            <a:ext cx="11813479" cy="1325563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002060"/>
                </a:solidFill>
              </a:rPr>
              <a:t>Група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радників</a:t>
            </a:r>
            <a:r>
              <a:rPr lang="ru-RU" sz="2000" dirty="0">
                <a:solidFill>
                  <a:srgbClr val="002060"/>
                </a:solidFill>
              </a:rPr>
              <a:t> з </a:t>
            </a:r>
            <a:r>
              <a:rPr lang="ru-RU" sz="2000" dirty="0" err="1">
                <a:solidFill>
                  <a:srgbClr val="002060"/>
                </a:solidFill>
              </a:rPr>
              <a:t>впровадження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державної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регіональної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політики</a:t>
            </a:r>
            <a:r>
              <a:rPr lang="ru-RU" sz="2000" dirty="0">
                <a:solidFill>
                  <a:srgbClr val="002060"/>
                </a:solidFill>
              </a:rPr>
              <a:t> в </a:t>
            </a:r>
            <a:r>
              <a:rPr lang="ru-RU" sz="2000" dirty="0" err="1">
                <a:solidFill>
                  <a:srgbClr val="002060"/>
                </a:solidFill>
              </a:rPr>
              <a:t>Україні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08" y="4022576"/>
            <a:ext cx="11727542" cy="702217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Олександр Дудка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sz="1600" b="1" dirty="0" err="1">
                <a:solidFill>
                  <a:srgbClr val="002060"/>
                </a:solidFill>
              </a:rPr>
              <a:t>радник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питань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комунікацій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поінформованості</a:t>
            </a:r>
            <a:r>
              <a:rPr lang="ru-RU" sz="1600" b="1" dirty="0">
                <a:solidFill>
                  <a:srgbClr val="002060"/>
                </a:solidFill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</a:rPr>
              <a:t>сфері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регіональної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політики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координатор </a:t>
            </a:r>
            <a:r>
              <a:rPr lang="ru-RU" sz="1600" b="1" dirty="0" err="1">
                <a:solidFill>
                  <a:srgbClr val="002060"/>
                </a:solidFill>
              </a:rPr>
              <a:t>Всеукраїнської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мережі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фахівців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практиків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регіонального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місцевого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розвитку</a:t>
            </a:r>
            <a:r>
              <a:rPr lang="ru-RU" sz="1600" b="1" dirty="0">
                <a:solidFill>
                  <a:srgbClr val="002060"/>
                </a:solidFill>
              </a:rPr>
              <a:t> РЕГІОНЕТ</a:t>
            </a:r>
          </a:p>
          <a:p>
            <a:r>
              <a:rPr lang="ru-RU" sz="1600" b="1" dirty="0" err="1">
                <a:solidFill>
                  <a:srgbClr val="002060"/>
                </a:solidFill>
              </a:rPr>
              <a:t>вул</a:t>
            </a:r>
            <a:r>
              <a:rPr lang="ru-RU" sz="1600" b="1" dirty="0">
                <a:solidFill>
                  <a:srgbClr val="002060"/>
                </a:solidFill>
              </a:rPr>
              <a:t>. Велика </a:t>
            </a:r>
            <a:r>
              <a:rPr lang="ru-RU" sz="1600" b="1" dirty="0" err="1">
                <a:solidFill>
                  <a:srgbClr val="002060"/>
                </a:solidFill>
              </a:rPr>
              <a:t>Житомирська</a:t>
            </a:r>
            <a:r>
              <a:rPr lang="ru-RU" sz="1600" b="1" dirty="0">
                <a:solidFill>
                  <a:srgbClr val="002060"/>
                </a:solidFill>
              </a:rPr>
              <a:t> 20, 3 поверх, м. </a:t>
            </a:r>
            <a:r>
              <a:rPr lang="ru-RU" sz="1600" b="1" dirty="0" err="1">
                <a:solidFill>
                  <a:srgbClr val="002060"/>
                </a:solidFill>
              </a:rPr>
              <a:t>Київ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Україна</a:t>
            </a:r>
            <a:r>
              <a:rPr lang="ru-RU" sz="1600" b="1" dirty="0">
                <a:solidFill>
                  <a:srgbClr val="002060"/>
                </a:solidFill>
              </a:rPr>
              <a:t>, 01001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моб.  +38050 5013666   dudka.alex@gmail.com     www.regionet.org.ua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7300C0-2EFF-4F2A-9B44-9BBF4C820F8C}"/>
              </a:ext>
            </a:extLst>
          </p:cNvPr>
          <p:cNvSpPr txBox="1"/>
          <p:nvPr/>
        </p:nvSpPr>
        <p:spPr>
          <a:xfrm>
            <a:off x="0" y="65345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 Year</a:t>
            </a:r>
          </a:p>
          <a:p>
            <a:pPr algn="ctr"/>
            <a:endParaRPr lang="en-US" sz="90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1B3D135-72A4-4F4C-86C6-A0F261E78FE7}"/>
              </a:ext>
            </a:extLst>
          </p:cNvPr>
          <p:cNvSpPr txBox="1">
            <a:spLocks/>
          </p:cNvSpPr>
          <p:nvPr/>
        </p:nvSpPr>
        <p:spPr>
          <a:xfrm>
            <a:off x="188108" y="2529174"/>
            <a:ext cx="11727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solidFill>
                  <a:srgbClr val="002060"/>
                </a:solidFill>
              </a:rPr>
              <a:t>ДЯКУЮ ЗА УВАГУ!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6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B45781-FC35-437C-A93A-2FBC0A5EB337}"/>
              </a:ext>
            </a:extLst>
          </p:cNvPr>
          <p:cNvSpPr/>
          <p:nvPr/>
        </p:nvSpPr>
        <p:spPr>
          <a:xfrm>
            <a:off x="0" y="266279"/>
            <a:ext cx="12191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3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ПИТАННЯ ДЛЯ РОЗГЛЯДУ ПІД ЧАС ТЕЛЕКОНФЕРЕНЦІЇ</a:t>
            </a:r>
            <a:endParaRPr lang="ru-RU" sz="33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C16943-7A1E-442B-84B1-70B207647647}"/>
              </a:ext>
            </a:extLst>
          </p:cNvPr>
          <p:cNvSpPr/>
          <p:nvPr/>
        </p:nvSpPr>
        <p:spPr>
          <a:xfrm>
            <a:off x="464458" y="1374275"/>
            <a:ext cx="10958286" cy="556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 АРР – формування агенціями регіонального розвитку партнерської мережі ЗМІ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Участь представників АРР в Конкурсній комісії і Оргкомітеті Конкурсу публікацій, що ґрунтуються на матеріалах, підготовлених за участі провідних фахівців Групи радників з впровадження державної регіональної політики в Україні Програми «</a:t>
            </a:r>
            <a:r>
              <a:rPr lang="en-US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U-LEAD </a:t>
            </a: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 Європою»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АРР і РЕГІОНЕТ – новий формат співпраці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Можливості співпраці з Центром державно-приватного партнерства УАРОР</a:t>
            </a:r>
          </a:p>
        </p:txBody>
      </p:sp>
    </p:spTree>
    <p:extLst>
      <p:ext uri="{BB962C8B-B14F-4D97-AF65-F5344CB8AC3E}">
        <p14:creationId xmlns:p14="http://schemas.microsoft.com/office/powerpoint/2010/main" val="206178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10">
            <a:extLst>
              <a:ext uri="{FF2B5EF4-FFF2-40B4-BE49-F238E27FC236}">
                <a16:creationId xmlns:a16="http://schemas.microsoft.com/office/drawing/2014/main" id="{332C1FFE-3B18-4453-AC7C-9E71FD67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71775"/>
            <a:ext cx="9144000" cy="5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9">
            <a:extLst>
              <a:ext uri="{FF2B5EF4-FFF2-40B4-BE49-F238E27FC236}">
                <a16:creationId xmlns:a16="http://schemas.microsoft.com/office/drawing/2014/main" id="{B1840A97-4D1B-4365-A27B-C2B3698F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8" y="1378496"/>
            <a:ext cx="3168351" cy="317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07D2B1-43B7-41D5-8143-E3AAECC94614}"/>
              </a:ext>
            </a:extLst>
          </p:cNvPr>
          <p:cNvSpPr/>
          <p:nvPr/>
        </p:nvSpPr>
        <p:spPr>
          <a:xfrm>
            <a:off x="19050" y="74291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ятайте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–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продати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</a:p>
          <a:p>
            <a:pPr algn="ctr">
              <a:defRPr/>
            </a:pP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виготовити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r">
              <a:defRPr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Алан 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Хоск</a:t>
            </a:r>
            <a:r>
              <a:rPr lang="uk-UA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нг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7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>
            <a:extLst>
              <a:ext uri="{FF2B5EF4-FFF2-40B4-BE49-F238E27FC236}">
                <a16:creationId xmlns:a16="http://schemas.microsoft.com/office/drawing/2014/main" id="{431BDA3A-603B-4F39-B4BB-3D16E752F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115888"/>
            <a:ext cx="3700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14029C"/>
                </a:solidFill>
                <a:latin typeface="Arial" panose="020B0604020202020204" pitchFamily="34" charset="0"/>
              </a:rPr>
              <a:t>ЩО ДАЄ НЕТВОРКІНГ?</a:t>
            </a:r>
            <a:endParaRPr lang="ru-RU" altLang="ru-RU" sz="2400" b="1">
              <a:solidFill>
                <a:srgbClr val="14029C"/>
              </a:solidFill>
              <a:latin typeface="Arial" panose="020B0604020202020204" pitchFamily="34" charset="0"/>
            </a:endParaRP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8611421F-2D82-4BE7-A922-4510547B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6650"/>
            <a:ext cx="9069388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442451-6286-44F7-8C0A-C242C6D7E69B}"/>
              </a:ext>
            </a:extLst>
          </p:cNvPr>
          <p:cNvSpPr/>
          <p:nvPr/>
        </p:nvSpPr>
        <p:spPr>
          <a:xfrm>
            <a:off x="5375275" y="974725"/>
            <a:ext cx="59769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57" name="Прямоугольник 4">
            <a:extLst>
              <a:ext uri="{FF2B5EF4-FFF2-40B4-BE49-F238E27FC236}">
                <a16:creationId xmlns:a16="http://schemas.microsoft.com/office/drawing/2014/main" id="{D67BC469-8CAC-43BB-A728-3DB9BEF10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93726"/>
            <a:ext cx="9361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4029C"/>
                </a:solidFill>
                <a:latin typeface="Arial" panose="020B0604020202020204" pitchFamily="34" charset="0"/>
              </a:rPr>
              <a:t>Нетворкінг</a:t>
            </a:r>
            <a:r>
              <a:rPr lang="ru-RU" altLang="ru-RU" sz="1800">
                <a:solidFill>
                  <a:srgbClr val="14029C"/>
                </a:solidFill>
                <a:latin typeface="Arial" panose="020B0604020202020204" pitchFamily="34" charset="0"/>
              </a:rPr>
              <a:t> (</a:t>
            </a:r>
            <a:r>
              <a:rPr lang="en-US" altLang="ru-RU" sz="1800" i="1">
                <a:solidFill>
                  <a:srgbClr val="14029C"/>
                </a:solidFill>
                <a:latin typeface="Arial" panose="020B0604020202020204" pitchFamily="34" charset="0"/>
              </a:rPr>
              <a:t>networking</a:t>
            </a:r>
            <a:r>
              <a:rPr lang="en-US" altLang="ru-RU" sz="1800">
                <a:solidFill>
                  <a:srgbClr val="14029C"/>
                </a:solidFill>
                <a:latin typeface="Arial" panose="020B0604020202020204" pitchFamily="34" charset="0"/>
              </a:rPr>
              <a:t>) — </a:t>
            </a:r>
            <a:r>
              <a:rPr lang="ru-RU" altLang="ru-RU" sz="1800">
                <a:solidFill>
                  <a:srgbClr val="14029C"/>
                </a:solidFill>
                <a:latin typeface="Arial" panose="020B0604020202020204" pitchFamily="34" charset="0"/>
              </a:rPr>
              <a:t>соціальна і професійна діяльність, спрямована на те,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4029C"/>
                </a:solidFill>
                <a:latin typeface="Arial" panose="020B0604020202020204" pitchFamily="34" charset="0"/>
              </a:rPr>
              <a:t>щоб за допомогою кола друзів і знайомих максимально швидко і ефективно вирішувати складні життєві завдання і бізнес-питання</a:t>
            </a:r>
            <a:endParaRPr lang="ru-RU" altLang="ru-RU" sz="1800">
              <a:solidFill>
                <a:srgbClr val="14029C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Пов’язане зображення">
            <a:extLst>
              <a:ext uri="{FF2B5EF4-FFF2-40B4-BE49-F238E27FC236}">
                <a16:creationId xmlns:a16="http://schemas.microsoft.com/office/drawing/2014/main" id="{FB9B34BD-AEFE-4DF4-B852-7554FF854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4" y="2774951"/>
            <a:ext cx="58197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Прямоугольник 2">
            <a:extLst>
              <a:ext uri="{FF2B5EF4-FFF2-40B4-BE49-F238E27FC236}">
                <a16:creationId xmlns:a16="http://schemas.microsoft.com/office/drawing/2014/main" id="{6194E3CB-AD0D-4944-8EC7-F5020A44D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115888"/>
            <a:ext cx="3700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14029C"/>
                </a:solidFill>
                <a:latin typeface="Arial" panose="020B0604020202020204" pitchFamily="34" charset="0"/>
              </a:rPr>
              <a:t>ЩО ДАЄ НЕТВОРКІНГ?</a:t>
            </a:r>
            <a:endParaRPr lang="ru-RU" altLang="ru-RU" sz="2400" b="1">
              <a:solidFill>
                <a:srgbClr val="14029C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CC8246-86EB-4A73-94D8-203F18F12102}"/>
              </a:ext>
            </a:extLst>
          </p:cNvPr>
          <p:cNvSpPr/>
          <p:nvPr/>
        </p:nvSpPr>
        <p:spPr>
          <a:xfrm>
            <a:off x="1524000" y="836614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uk-UA" sz="2400" b="1" dirty="0">
                <a:solidFill>
                  <a:srgbClr val="14029C"/>
                </a:solidFill>
              </a:rPr>
              <a:t>Швидкий і легкий доступ до інформації</a:t>
            </a:r>
          </a:p>
          <a:p>
            <a:pPr marL="457200" indent="-457200">
              <a:buFontTx/>
              <a:buAutoNum type="arabicParenR"/>
              <a:defRPr/>
            </a:pPr>
            <a:r>
              <a:rPr lang="uk-UA" sz="2400" b="1" dirty="0">
                <a:solidFill>
                  <a:srgbClr val="14029C"/>
                </a:solidFill>
              </a:rPr>
              <a:t>Пошук надійних партнерів</a:t>
            </a:r>
          </a:p>
          <a:p>
            <a:pPr marL="457200" indent="-457200">
              <a:buFontTx/>
              <a:buAutoNum type="arabicParenR"/>
              <a:defRPr/>
            </a:pPr>
            <a:r>
              <a:rPr lang="uk-UA" sz="2400" b="1" dirty="0">
                <a:solidFill>
                  <a:srgbClr val="14029C"/>
                </a:solidFill>
              </a:rPr>
              <a:t>Синергетичний ефект, коли поєднання складових дає результат більший</a:t>
            </a:r>
            <a:r>
              <a:rPr lang="ru-RU" sz="2400" b="1" dirty="0">
                <a:solidFill>
                  <a:srgbClr val="14029C"/>
                </a:solidFill>
              </a:rPr>
              <a:t>, </a:t>
            </a:r>
            <a:r>
              <a:rPr lang="ru-RU" sz="2400" b="1" dirty="0" err="1">
                <a:solidFill>
                  <a:srgbClr val="14029C"/>
                </a:solidFill>
              </a:rPr>
              <a:t>ніж</a:t>
            </a:r>
            <a:r>
              <a:rPr lang="ru-RU" sz="2400" b="1" dirty="0">
                <a:solidFill>
                  <a:srgbClr val="14029C"/>
                </a:solidFill>
              </a:rPr>
              <a:t> сума </a:t>
            </a:r>
            <a:r>
              <a:rPr lang="ru-RU" sz="2400" b="1" dirty="0" err="1">
                <a:solidFill>
                  <a:srgbClr val="14029C"/>
                </a:solidFill>
              </a:rPr>
              <a:t>складових</a:t>
            </a:r>
            <a:r>
              <a:rPr lang="ru-RU" sz="2400" b="1" dirty="0">
                <a:solidFill>
                  <a:srgbClr val="14029C"/>
                </a:solidFill>
              </a:rPr>
              <a:t> </a:t>
            </a:r>
            <a:r>
              <a:rPr lang="ru-RU" sz="2400" b="1" dirty="0" err="1">
                <a:solidFill>
                  <a:srgbClr val="14029C"/>
                </a:solidFill>
              </a:rPr>
              <a:t>частин</a:t>
            </a:r>
            <a:r>
              <a:rPr lang="uk-UA" sz="2400" b="1" dirty="0">
                <a:solidFill>
                  <a:srgbClr val="14029C"/>
                </a:solidFill>
              </a:rPr>
              <a:t> </a:t>
            </a:r>
          </a:p>
          <a:p>
            <a:pPr>
              <a:defRPr/>
            </a:pPr>
            <a:endParaRPr lang="ru-RU" sz="2400" b="1" dirty="0">
              <a:solidFill>
                <a:srgbClr val="1402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6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B45781-FC35-437C-A93A-2FBC0A5EB337}"/>
              </a:ext>
            </a:extLst>
          </p:cNvPr>
          <p:cNvSpPr/>
          <p:nvPr/>
        </p:nvSpPr>
        <p:spPr>
          <a:xfrm>
            <a:off x="0" y="266279"/>
            <a:ext cx="12191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3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ПИТАННЯ ДЛЯ РОЗГЛЯДУ ПІД ЧАС ТЕЛЕКОНФЕРЕНЦІЇ</a:t>
            </a:r>
            <a:endParaRPr lang="ru-RU" sz="33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C16943-7A1E-442B-84B1-70B207647647}"/>
              </a:ext>
            </a:extLst>
          </p:cNvPr>
          <p:cNvSpPr/>
          <p:nvPr/>
        </p:nvSpPr>
        <p:spPr>
          <a:xfrm>
            <a:off x="464458" y="1374275"/>
            <a:ext cx="10958286" cy="556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 АРР – формування агенціями регіонального розвитку партнерської мережі ЗМІ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Участь представників АРР в Конкурсній комісії і Оргкомітеті Конкурсу публікацій, що ґрунтуються на матеріалах, підготовлених за участі провідних фахівців Групи радників з впровадження державної регіональної політики в Україні Програми «</a:t>
            </a:r>
            <a:r>
              <a:rPr lang="en-US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U-LEAD </a:t>
            </a: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 Європою»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АРР і РЕГІОНЕТ – новий формат співпраці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Можливості співпраці з Центром державно-приватного партнерства УАРОР</a:t>
            </a:r>
          </a:p>
        </p:txBody>
      </p:sp>
    </p:spTree>
    <p:extLst>
      <p:ext uri="{BB962C8B-B14F-4D97-AF65-F5344CB8AC3E}">
        <p14:creationId xmlns:p14="http://schemas.microsoft.com/office/powerpoint/2010/main" val="107196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519B-3A07-4330-A3FC-C9204AA5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29028"/>
            <a:ext cx="0" cy="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DB675C4-5415-44C9-9877-D5A7F8AA3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342" y="29028"/>
            <a:ext cx="0" cy="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10834B-9D35-4703-9CDE-B0D127291606}"/>
              </a:ext>
            </a:extLst>
          </p:cNvPr>
          <p:cNvSpPr/>
          <p:nvPr/>
        </p:nvSpPr>
        <p:spPr>
          <a:xfrm>
            <a:off x="1407885" y="255299"/>
            <a:ext cx="10029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</a:t>
            </a:r>
            <a:br>
              <a:rPr lang="uk-UA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конкурс публікацій, що ґрунтуються на матеріалах, підготовлених за участі провідних фахівців Групи радників з впровадження державної регіональної політики в Україні Програми «U-LEAD з Європою»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78E6E-1113-4943-812B-17D61AD97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5" y="5821598"/>
            <a:ext cx="1727932" cy="891613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491D009E-C294-4F0E-83D5-E3FA0E3FB1A2}"/>
              </a:ext>
            </a:extLst>
          </p:cNvPr>
          <p:cNvSpPr/>
          <p:nvPr/>
        </p:nvSpPr>
        <p:spPr>
          <a:xfrm>
            <a:off x="5196114" y="2779709"/>
            <a:ext cx="2452914" cy="2459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905EC-3EB5-47D8-B48A-B32BACE99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2" y="2177141"/>
            <a:ext cx="2452914" cy="167648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CD7EA0-5CE2-4698-A8F9-5CD78C835D13}"/>
              </a:ext>
            </a:extLst>
          </p:cNvPr>
          <p:cNvSpPr/>
          <p:nvPr/>
        </p:nvSpPr>
        <p:spPr>
          <a:xfrm>
            <a:off x="1018743" y="3853624"/>
            <a:ext cx="12843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U-LEAD</a:t>
            </a:r>
            <a:endParaRPr lang="ru-RU" sz="2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229503-7FED-4657-935D-C90D1D915DED}"/>
              </a:ext>
            </a:extLst>
          </p:cNvPr>
          <p:cNvSpPr/>
          <p:nvPr/>
        </p:nvSpPr>
        <p:spPr>
          <a:xfrm flipH="1">
            <a:off x="10756038" y="3794239"/>
            <a:ext cx="19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АРР</a:t>
            </a:r>
            <a:endParaRPr lang="ru-RU" sz="2200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A964586-A998-4023-B9B3-1D6E001B1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606" y="2242495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36316F-9F45-4F8D-BE80-6AF52349C8A7}"/>
              </a:ext>
            </a:extLst>
          </p:cNvPr>
          <p:cNvSpPr/>
          <p:nvPr/>
        </p:nvSpPr>
        <p:spPr>
          <a:xfrm>
            <a:off x="5595935" y="3807457"/>
            <a:ext cx="1756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</a:t>
            </a:r>
            <a:endParaRPr lang="ru-RU" sz="2400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DFB61E53-DA7D-4BEA-883A-16A969F76CBD}"/>
              </a:ext>
            </a:extLst>
          </p:cNvPr>
          <p:cNvSpPr/>
          <p:nvPr/>
        </p:nvSpPr>
        <p:spPr>
          <a:xfrm>
            <a:off x="2249715" y="3851241"/>
            <a:ext cx="3308890" cy="484632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B35929-4596-4DA0-85A5-CAD23A3B0805}"/>
              </a:ext>
            </a:extLst>
          </p:cNvPr>
          <p:cNvSpPr/>
          <p:nvPr/>
        </p:nvSpPr>
        <p:spPr>
          <a:xfrm>
            <a:off x="2240389" y="3547389"/>
            <a:ext cx="29965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Інформація, </a:t>
            </a:r>
            <a:r>
              <a:rPr lang="uk-UA" sz="2200" b="1" spc="25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інтерв</a:t>
            </a:r>
            <a:r>
              <a:rPr lang="en-US" sz="2200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200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endParaRPr lang="ru-RU" sz="2200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76121DE5-C7C5-492F-A65B-ACC6A3943973}"/>
              </a:ext>
            </a:extLst>
          </p:cNvPr>
          <p:cNvSpPr/>
          <p:nvPr/>
        </p:nvSpPr>
        <p:spPr>
          <a:xfrm flipH="1" flipV="1">
            <a:off x="7323867" y="3822845"/>
            <a:ext cx="3432171" cy="513027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76BD3F93-8679-476D-94ED-4A575BC72BBD}"/>
              </a:ext>
            </a:extLst>
          </p:cNvPr>
          <p:cNvSpPr/>
          <p:nvPr/>
        </p:nvSpPr>
        <p:spPr>
          <a:xfrm rot="16200000">
            <a:off x="5795101" y="4940391"/>
            <a:ext cx="1200330" cy="598532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8D40AF-D056-4C36-B687-7B50376B2C8D}"/>
              </a:ext>
            </a:extLst>
          </p:cNvPr>
          <p:cNvSpPr/>
          <p:nvPr/>
        </p:nvSpPr>
        <p:spPr>
          <a:xfrm>
            <a:off x="7621281" y="3488775"/>
            <a:ext cx="20424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статей</a:t>
            </a:r>
            <a:endParaRPr lang="ru-RU" sz="22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525EB36-BE90-4A5D-8CCF-66297527B8CD}"/>
              </a:ext>
            </a:extLst>
          </p:cNvPr>
          <p:cNvSpPr/>
          <p:nvPr/>
        </p:nvSpPr>
        <p:spPr>
          <a:xfrm>
            <a:off x="6624821" y="5399637"/>
            <a:ext cx="5035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spc="25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конкурсу, фінансування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2638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B45781-FC35-437C-A93A-2FBC0A5EB337}"/>
              </a:ext>
            </a:extLst>
          </p:cNvPr>
          <p:cNvSpPr/>
          <p:nvPr/>
        </p:nvSpPr>
        <p:spPr>
          <a:xfrm>
            <a:off x="0" y="266279"/>
            <a:ext cx="12191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3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ПИТАННЯ ДЛЯ РОЗГЛЯДУ ПІД ЧАС ТЕЛЕКОНФЕРЕНЦІЇ</a:t>
            </a:r>
            <a:endParaRPr lang="ru-RU" sz="33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C16943-7A1E-442B-84B1-70B207647647}"/>
              </a:ext>
            </a:extLst>
          </p:cNvPr>
          <p:cNvSpPr/>
          <p:nvPr/>
        </p:nvSpPr>
        <p:spPr>
          <a:xfrm>
            <a:off x="464458" y="1374275"/>
            <a:ext cx="10958286" cy="556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Маркетинг АРР – формування агенціями регіонального розвитку партнерської мережі ЗМІ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Участь представників АРР в Конкурсній комісії і Оргкомітеті Конкурсу публікацій, що ґрунтуються на матеріалах, підготовлених за участі провідних фахівців Групи радників з впровадження державної регіональної політики в Україні Програми «</a:t>
            </a:r>
            <a:r>
              <a:rPr lang="en-US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U-LEAD </a:t>
            </a: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 Європою»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АРР і РЕГІОНЕТ – новий формат співпраці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uk-UA" sz="2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Можливості співпраці з Центром державно-приватного партнерства УАРОР</a:t>
            </a:r>
          </a:p>
        </p:txBody>
      </p:sp>
    </p:spTree>
    <p:extLst>
      <p:ext uri="{BB962C8B-B14F-4D97-AF65-F5344CB8AC3E}">
        <p14:creationId xmlns:p14="http://schemas.microsoft.com/office/powerpoint/2010/main" val="64834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D8E5B-A83E-4CFD-91C3-6EA8000D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81A68-DADC-40C8-A9B6-EAE6C16A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A48B1C-08C6-4B2E-9F4C-6861E1B713F3}"/>
              </a:ext>
            </a:extLst>
          </p:cNvPr>
          <p:cNvSpPr/>
          <p:nvPr/>
        </p:nvSpPr>
        <p:spPr>
          <a:xfrm>
            <a:off x="0" y="-10620"/>
            <a:ext cx="12192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Станьте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учасниками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Всеукраїнської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регіонального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РЕГІОНЕТ: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http://www.regionet.org.ua/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:\!DAA2008\!                       для обмена с Делл\!     Facebook Regionet\Сообщение №5 03.09.16\иллюстрация.jpg">
            <a:extLst>
              <a:ext uri="{FF2B5EF4-FFF2-40B4-BE49-F238E27FC236}">
                <a16:creationId xmlns:a16="http://schemas.microsoft.com/office/drawing/2014/main" id="{6E8A015A-81CA-48C7-AB15-32780882C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1598022"/>
            <a:ext cx="2111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!DAA2008\!                       для обмена с Делл\!     Facebook Regionet\Сообщение №5 03.09.16\иллюстрация.jpg">
            <a:extLst>
              <a:ext uri="{FF2B5EF4-FFF2-40B4-BE49-F238E27FC236}">
                <a16:creationId xmlns:a16="http://schemas.microsoft.com/office/drawing/2014/main" id="{F1975770-AA28-40EC-A0AF-EE0C7F85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225" y="6909797"/>
            <a:ext cx="2112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!DAA2008\!                       для обмена с Делл\!     Facebook Regionet\Сообщение №6 4.10.16\иллюстрация.jpg">
            <a:extLst>
              <a:ext uri="{FF2B5EF4-FFF2-40B4-BE49-F238E27FC236}">
                <a16:creationId xmlns:a16="http://schemas.microsoft.com/office/drawing/2014/main" id="{9F5F3655-D202-4EBB-9D9A-6AF0E709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545634"/>
            <a:ext cx="2305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!DAA2008\!                       для обмена с Делл\!     Facebook Regionet\Сообщение №9 22.10.16 відеозапис Вінниця 18.10.16\иллюстрация.jpg">
            <a:extLst>
              <a:ext uri="{FF2B5EF4-FFF2-40B4-BE49-F238E27FC236}">
                <a16:creationId xmlns:a16="http://schemas.microsoft.com/office/drawing/2014/main" id="{6E239DB8-B4D5-4B65-95C5-B0D1E5C00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617071"/>
            <a:ext cx="20177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D:\!DAA2008\!                       для обмена с Делл\!      Створення РегСпільнот\Черкаси\иллюстрация.jpg">
            <a:extLst>
              <a:ext uri="{FF2B5EF4-FFF2-40B4-BE49-F238E27FC236}">
                <a16:creationId xmlns:a16="http://schemas.microsoft.com/office/drawing/2014/main" id="{7B295986-043F-4886-9613-38BD19C9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617072"/>
            <a:ext cx="21717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917F510F-E7E9-4E68-9657-2D2B39C56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4" y="3215684"/>
            <a:ext cx="233362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>
            <a:extLst>
              <a:ext uri="{FF2B5EF4-FFF2-40B4-BE49-F238E27FC236}">
                <a16:creationId xmlns:a16="http://schemas.microsoft.com/office/drawing/2014/main" id="{EA5DAAAF-FAEA-4027-8896-7FE3C1227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223622"/>
            <a:ext cx="21653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86A9B705-5C68-4796-A79C-F343E9543E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3258547"/>
            <a:ext cx="2232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>
            <a:extLst>
              <a:ext uri="{FF2B5EF4-FFF2-40B4-BE49-F238E27FC236}">
                <a16:creationId xmlns:a16="http://schemas.microsoft.com/office/drawing/2014/main" id="{B8526607-9AA3-41AD-A022-BA874865C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4887321"/>
            <a:ext cx="23018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66A9E0-3F0E-473D-8B61-95D7A7732217}"/>
              </a:ext>
            </a:extLst>
          </p:cNvPr>
          <p:cNvSpPr/>
          <p:nvPr/>
        </p:nvSpPr>
        <p:spPr>
          <a:xfrm>
            <a:off x="12290425" y="4004671"/>
            <a:ext cx="1820863" cy="1479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6" name="Рисунок 32">
            <a:extLst>
              <a:ext uri="{FF2B5EF4-FFF2-40B4-BE49-F238E27FC236}">
                <a16:creationId xmlns:a16="http://schemas.microsoft.com/office/drawing/2014/main" id="{F37F7A69-C51D-43A2-9C4D-0DA0497748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4955585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33">
            <a:extLst>
              <a:ext uri="{FF2B5EF4-FFF2-40B4-BE49-F238E27FC236}">
                <a16:creationId xmlns:a16="http://schemas.microsoft.com/office/drawing/2014/main" id="{EF326F2C-B9D2-4C66-913D-6F94FE6C06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1" y="4906371"/>
            <a:ext cx="22955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">
            <a:extLst>
              <a:ext uri="{FF2B5EF4-FFF2-40B4-BE49-F238E27FC236}">
                <a16:creationId xmlns:a16="http://schemas.microsoft.com/office/drawing/2014/main" id="{4DA7FD59-23B4-43D1-88CF-27E6C22D6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4947646"/>
            <a:ext cx="21097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4">
            <a:extLst>
              <a:ext uri="{FF2B5EF4-FFF2-40B4-BE49-F238E27FC236}">
                <a16:creationId xmlns:a16="http://schemas.microsoft.com/office/drawing/2014/main" id="{A8CDF974-AFC9-445E-AAC7-455C0CE8D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0771"/>
            <a:ext cx="216058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446575C-89D7-44D3-B344-6F4017A27543}"/>
              </a:ext>
            </a:extLst>
          </p:cNvPr>
          <p:cNvSpPr/>
          <p:nvPr/>
        </p:nvSpPr>
        <p:spPr>
          <a:xfrm>
            <a:off x="3968751" y="6954246"/>
            <a:ext cx="2030413" cy="16319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2" name="Рисунок 1">
            <a:extLst>
              <a:ext uri="{FF2B5EF4-FFF2-40B4-BE49-F238E27FC236}">
                <a16:creationId xmlns:a16="http://schemas.microsoft.com/office/drawing/2014/main" id="{A0000A8D-C045-4A4B-A783-EB3F92D9DE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9" y="1615484"/>
            <a:ext cx="224948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B8C6BBA-E2EB-4A1A-A7C6-11C99418EEBA}"/>
              </a:ext>
            </a:extLst>
          </p:cNvPr>
          <p:cNvSpPr/>
          <p:nvPr/>
        </p:nvSpPr>
        <p:spPr>
          <a:xfrm>
            <a:off x="239203" y="1268399"/>
            <a:ext cx="767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Формуйте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регіональні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експертні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спільноти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РЕГІОНЕТ у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областях</a:t>
            </a:r>
          </a:p>
        </p:txBody>
      </p:sp>
    </p:spTree>
    <p:extLst>
      <p:ext uri="{BB962C8B-B14F-4D97-AF65-F5344CB8AC3E}">
        <p14:creationId xmlns:p14="http://schemas.microsoft.com/office/powerpoint/2010/main" val="64671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8130</TotalTime>
  <Words>643</Words>
  <Application>Microsoft Office PowerPoint</Application>
  <PresentationFormat>Широкоэкранный</PresentationFormat>
  <Paragraphs>109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(Основной текст)</vt:lpstr>
      <vt:lpstr>PF Square Sans Pro</vt:lpstr>
      <vt:lpstr>Times New Roman</vt:lpstr>
      <vt:lpstr>Tw Cen MT</vt:lpstr>
      <vt:lpstr>Office Theme</vt:lpstr>
      <vt:lpstr>Група радників з впровадження державної регіональної політики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Група радників з впровадження державної регіональної політики в Україні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DAA</cp:lastModifiedBy>
  <cp:revision>97</cp:revision>
  <dcterms:created xsi:type="dcterms:W3CDTF">2017-10-11T11:50:21Z</dcterms:created>
  <dcterms:modified xsi:type="dcterms:W3CDTF">2018-04-06T10:19:47Z</dcterms:modified>
</cp:coreProperties>
</file>